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letter"/>
  <p:notesSz cx="9309100" cy="70532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22">
          <p15:clr>
            <a:srgbClr val="A4A3A4"/>
          </p15:clr>
        </p15:guide>
        <p15:guide id="2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8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200" d="100"/>
          <a:sy n="200" d="100"/>
        </p:scale>
        <p:origin x="498" y="-72"/>
      </p:cViewPr>
      <p:guideLst>
        <p:guide orient="horz" pos="222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4649" cy="35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2336" y="0"/>
            <a:ext cx="4034649" cy="35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2425" y="528638"/>
            <a:ext cx="3524250" cy="264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910" y="3350300"/>
            <a:ext cx="7447280" cy="317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99392"/>
            <a:ext cx="4034649" cy="35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2336" y="6699392"/>
            <a:ext cx="4034649" cy="35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6D2D2A-541C-49ED-B868-987D73964A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634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D2D2A-541C-49ED-B868-987D73964A0A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48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BA5D9-8724-4025-9C35-596A39B689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68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97D5A-B138-493A-A9A3-A1BC90CB82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955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FD5C2-607F-4091-BAD2-B6BB57D315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44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ED497-F107-47A4-A5B9-3D5F6FED2C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07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A2768-AF8B-4B91-A384-31C2DC0C10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96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044B1-48EA-4E16-B6AF-EBCE0A3E54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05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54EB5-DC77-409C-9127-FF7CBCA502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95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8E6B1-9C3C-4335-A642-5FEA0421E6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33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19C20-A6EA-4092-A3FD-A487FFEFFF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03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57C60-9109-43BB-8605-4FA1B00D68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14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1EFBD-AC08-4243-87F8-9C360D25F2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94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C3F050-3BEC-4D4A-B27D-3F1301FE66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January 13</a:t>
            </a:r>
            <a:r>
              <a:rPr lang="en-US" altLang="en-US"/>
              <a:t>, 2023</a:t>
            </a:r>
            <a:endParaRPr lang="en-US" altLang="en-US" dirty="0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3817938" y="908050"/>
            <a:ext cx="1527175" cy="31115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1433" tIns="45716" rIns="91433" bIns="45716" anchor="ctr"/>
          <a:lstStyle/>
          <a:p>
            <a:pPr algn="ctr"/>
            <a:r>
              <a:rPr lang="en-US" altLang="en-US" sz="900" dirty="0"/>
              <a:t>Town Manager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5748338" y="915988"/>
            <a:ext cx="1527175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3" tIns="45716" rIns="91433" bIns="45716" anchor="ctr"/>
          <a:lstStyle/>
          <a:p>
            <a:pPr algn="ctr"/>
            <a:r>
              <a:rPr lang="en-US" altLang="en-US" sz="900"/>
              <a:t>Police Commission (5)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3799284" y="1358902"/>
            <a:ext cx="1527175" cy="31115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1433" tIns="45716" rIns="91433" bIns="45716" anchor="ctr"/>
          <a:lstStyle/>
          <a:p>
            <a:pPr algn="ctr"/>
            <a:r>
              <a:rPr lang="en-US" altLang="en-US" sz="900" dirty="0"/>
              <a:t>Chief of Police</a:t>
            </a:r>
          </a:p>
        </p:txBody>
      </p:sp>
      <p:sp>
        <p:nvSpPr>
          <p:cNvPr id="2120" name="Line 72"/>
          <p:cNvSpPr>
            <a:spLocks noChangeShapeType="1"/>
          </p:cNvSpPr>
          <p:nvPr/>
        </p:nvSpPr>
        <p:spPr bwMode="auto">
          <a:xfrm>
            <a:off x="4572000" y="1664494"/>
            <a:ext cx="6350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1" name="Line 73"/>
          <p:cNvSpPr>
            <a:spLocks noChangeShapeType="1"/>
          </p:cNvSpPr>
          <p:nvPr/>
        </p:nvSpPr>
        <p:spPr bwMode="auto">
          <a:xfrm flipV="1">
            <a:off x="3186908" y="1512886"/>
            <a:ext cx="612376" cy="1404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3" name="Line 75"/>
          <p:cNvSpPr>
            <a:spLocks noChangeShapeType="1"/>
          </p:cNvSpPr>
          <p:nvPr/>
        </p:nvSpPr>
        <p:spPr bwMode="auto">
          <a:xfrm>
            <a:off x="987425" y="3376613"/>
            <a:ext cx="140712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8" name="Line 100"/>
          <p:cNvSpPr>
            <a:spLocks noChangeShapeType="1"/>
          </p:cNvSpPr>
          <p:nvPr/>
        </p:nvSpPr>
        <p:spPr bwMode="auto">
          <a:xfrm>
            <a:off x="6553199" y="3357563"/>
            <a:ext cx="1674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" name="Text Box 123"/>
          <p:cNvSpPr txBox="1">
            <a:spLocks noChangeArrowheads="1"/>
          </p:cNvSpPr>
          <p:nvPr/>
        </p:nvSpPr>
        <p:spPr bwMode="auto">
          <a:xfrm>
            <a:off x="1374775" y="82550"/>
            <a:ext cx="6384925" cy="334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7150" tIns="28575" rIns="57150" bIns="2857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285750">
              <a:defRPr>
                <a:solidFill>
                  <a:schemeClr val="tx1"/>
                </a:solidFill>
                <a:latin typeface="Arial" charset="0"/>
              </a:defRPr>
            </a:lvl2pPr>
            <a:lvl3pPr marL="571500">
              <a:defRPr>
                <a:solidFill>
                  <a:schemeClr val="tx1"/>
                </a:solidFill>
                <a:latin typeface="Arial" charset="0"/>
              </a:defRPr>
            </a:lvl3pPr>
            <a:lvl4pPr marL="857250">
              <a:defRPr>
                <a:solidFill>
                  <a:schemeClr val="tx1"/>
                </a:solidFill>
                <a:latin typeface="Arial" charset="0"/>
              </a:defRPr>
            </a:lvl4pPr>
            <a:lvl5pPr marL="1143000">
              <a:defRPr>
                <a:solidFill>
                  <a:schemeClr val="tx1"/>
                </a:solidFill>
                <a:latin typeface="Arial" charset="0"/>
              </a:defRPr>
            </a:lvl5pPr>
            <a:lvl6pPr marL="1600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057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14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7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/>
              <a:t>Simsbury Police Department Organizational Chart</a:t>
            </a:r>
          </a:p>
        </p:txBody>
      </p:sp>
      <p:sp>
        <p:nvSpPr>
          <p:cNvPr id="2182" name="Line 134"/>
          <p:cNvSpPr>
            <a:spLocks noChangeShapeType="1"/>
          </p:cNvSpPr>
          <p:nvPr/>
        </p:nvSpPr>
        <p:spPr bwMode="auto">
          <a:xfrm>
            <a:off x="4575175" y="1220788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4" name="Line 136"/>
          <p:cNvSpPr>
            <a:spLocks noChangeShapeType="1"/>
          </p:cNvSpPr>
          <p:nvPr/>
        </p:nvSpPr>
        <p:spPr bwMode="auto">
          <a:xfrm flipV="1">
            <a:off x="6507162" y="1219200"/>
            <a:ext cx="0" cy="293688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186" name="Line 138"/>
          <p:cNvSpPr>
            <a:spLocks noChangeShapeType="1"/>
          </p:cNvSpPr>
          <p:nvPr/>
        </p:nvSpPr>
        <p:spPr bwMode="auto">
          <a:xfrm flipH="1">
            <a:off x="5332413" y="1512888"/>
            <a:ext cx="1176337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478339" y="3376613"/>
            <a:ext cx="1077912" cy="881062"/>
            <a:chOff x="1652588" y="3424238"/>
            <a:chExt cx="1077912" cy="881062"/>
          </a:xfrm>
        </p:grpSpPr>
        <p:sp>
          <p:nvSpPr>
            <p:cNvPr id="2202" name="Rectangle 154"/>
            <p:cNvSpPr>
              <a:spLocks noChangeArrowheads="1"/>
            </p:cNvSpPr>
            <p:nvPr/>
          </p:nvSpPr>
          <p:spPr bwMode="auto">
            <a:xfrm>
              <a:off x="1793875" y="4000500"/>
              <a:ext cx="804863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3" tIns="45716" rIns="91433" bIns="45716" anchor="ctr"/>
            <a:lstStyle/>
            <a:p>
              <a:pPr algn="ctr"/>
              <a:r>
                <a:rPr lang="en-US" altLang="en-US" sz="900" dirty="0"/>
                <a:t>Specialist (1)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652588" y="3424238"/>
              <a:ext cx="1077912" cy="576262"/>
              <a:chOff x="1652588" y="3424238"/>
              <a:chExt cx="1077912" cy="576262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652588" y="3424238"/>
                <a:ext cx="1077912" cy="407987"/>
                <a:chOff x="1652588" y="3424238"/>
                <a:chExt cx="1077912" cy="407987"/>
              </a:xfrm>
            </p:grpSpPr>
            <p:sp>
              <p:nvSpPr>
                <p:cNvPr id="2127" name="Line 79"/>
                <p:cNvSpPr>
                  <a:spLocks noChangeShapeType="1"/>
                </p:cNvSpPr>
                <p:nvPr/>
              </p:nvSpPr>
              <p:spPr bwMode="auto">
                <a:xfrm>
                  <a:off x="2197100" y="3424238"/>
                  <a:ext cx="0" cy="10795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1652588" y="3525838"/>
                  <a:ext cx="1077912" cy="306387"/>
                </a:xfrm>
                <a:prstGeom prst="rect">
                  <a:avLst/>
                </a:prstGeom>
                <a:solidFill>
                  <a:srgbClr val="007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none" lIns="91433" tIns="45716" rIns="91433" bIns="45716" anchor="ctr"/>
                <a:lstStyle/>
                <a:p>
                  <a:pPr algn="ctr"/>
                  <a:r>
                    <a:rPr lang="en-US" altLang="en-US" sz="900" dirty="0"/>
                    <a:t>Accreditation</a:t>
                  </a:r>
                </a:p>
              </p:txBody>
            </p:sp>
          </p:grpSp>
          <p:sp>
            <p:nvSpPr>
              <p:cNvPr id="2203" name="Line 155"/>
              <p:cNvSpPr>
                <a:spLocks noChangeShapeType="1"/>
              </p:cNvSpPr>
              <p:nvPr/>
            </p:nvSpPr>
            <p:spPr bwMode="auto">
              <a:xfrm>
                <a:off x="2197100" y="3830637"/>
                <a:ext cx="0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974725" y="2270919"/>
            <a:ext cx="1695450" cy="445294"/>
            <a:chOff x="1822450" y="2285206"/>
            <a:chExt cx="1695450" cy="445294"/>
          </a:xfrm>
        </p:grpSpPr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1822450" y="2425700"/>
              <a:ext cx="1695450" cy="3048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lIns="91433" tIns="45716" rIns="91433" bIns="45716" anchor="ctr"/>
            <a:lstStyle/>
            <a:p>
              <a:pPr algn="ctr"/>
              <a:r>
                <a:rPr lang="en-US" altLang="en-US" sz="900" dirty="0"/>
                <a:t>Investigations</a:t>
              </a:r>
            </a:p>
          </p:txBody>
        </p:sp>
        <p:sp>
          <p:nvSpPr>
            <p:cNvPr id="2241" name="Line 193"/>
            <p:cNvSpPr>
              <a:spLocks noChangeShapeType="1"/>
            </p:cNvSpPr>
            <p:nvPr/>
          </p:nvSpPr>
          <p:spPr bwMode="auto">
            <a:xfrm>
              <a:off x="2673349" y="2285206"/>
              <a:ext cx="1" cy="1436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" name="Line 194"/>
          <p:cNvSpPr>
            <a:spLocks noChangeShapeType="1"/>
          </p:cNvSpPr>
          <p:nvPr/>
        </p:nvSpPr>
        <p:spPr bwMode="auto">
          <a:xfrm flipV="1">
            <a:off x="1825624" y="2273300"/>
            <a:ext cx="5178425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4" name="Line 76"/>
          <p:cNvSpPr>
            <a:spLocks noChangeShapeType="1"/>
          </p:cNvSpPr>
          <p:nvPr/>
        </p:nvSpPr>
        <p:spPr bwMode="auto">
          <a:xfrm>
            <a:off x="1828802" y="3198019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4" name="Rectangle 196"/>
          <p:cNvSpPr>
            <a:spLocks noChangeArrowheads="1"/>
          </p:cNvSpPr>
          <p:nvPr/>
        </p:nvSpPr>
        <p:spPr bwMode="auto">
          <a:xfrm>
            <a:off x="1190626" y="2889250"/>
            <a:ext cx="1190228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3" tIns="45716" rIns="91433" bIns="45716" anchor="ctr"/>
          <a:lstStyle/>
          <a:p>
            <a:pPr algn="ctr"/>
            <a:r>
              <a:rPr lang="en-US" altLang="en-US" sz="900" dirty="0"/>
              <a:t>Lieutenant </a:t>
            </a:r>
          </a:p>
        </p:txBody>
      </p:sp>
      <p:sp>
        <p:nvSpPr>
          <p:cNvPr id="2245" name="Line 197"/>
          <p:cNvSpPr>
            <a:spLocks noChangeShapeType="1"/>
          </p:cNvSpPr>
          <p:nvPr/>
        </p:nvSpPr>
        <p:spPr bwMode="auto">
          <a:xfrm flipH="1">
            <a:off x="1822449" y="2716213"/>
            <a:ext cx="1" cy="173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6" name="Rectangle 198"/>
          <p:cNvSpPr>
            <a:spLocks noChangeArrowheads="1"/>
          </p:cNvSpPr>
          <p:nvPr/>
        </p:nvSpPr>
        <p:spPr bwMode="auto">
          <a:xfrm>
            <a:off x="2487613" y="1600996"/>
            <a:ext cx="71755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3" tIns="45716" rIns="91433" bIns="45716" anchor="ctr"/>
          <a:lstStyle/>
          <a:p>
            <a:pPr algn="ctr"/>
            <a:r>
              <a:rPr lang="en-US" altLang="en-US" sz="900" dirty="0"/>
              <a:t>Assistant</a:t>
            </a:r>
          </a:p>
        </p:txBody>
      </p:sp>
      <p:grpSp>
        <p:nvGrpSpPr>
          <p:cNvPr id="2257" name="Group 209"/>
          <p:cNvGrpSpPr>
            <a:grpSpLocks/>
          </p:cNvGrpSpPr>
          <p:nvPr/>
        </p:nvGrpSpPr>
        <p:grpSpPr bwMode="auto">
          <a:xfrm>
            <a:off x="6240463" y="2273302"/>
            <a:ext cx="1527175" cy="1090613"/>
            <a:chOff x="3563" y="1432"/>
            <a:chExt cx="962" cy="687"/>
          </a:xfrm>
        </p:grpSpPr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3699" y="1833"/>
              <a:ext cx="748" cy="1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3" tIns="45716" rIns="91433" bIns="45716" anchor="ctr"/>
            <a:lstStyle/>
            <a:p>
              <a:pPr algn="ctr"/>
              <a:r>
                <a:rPr lang="en-US" altLang="en-US" sz="900" dirty="0"/>
                <a:t>Lieutenant </a:t>
              </a:r>
            </a:p>
          </p:txBody>
        </p:sp>
        <p:sp>
          <p:nvSpPr>
            <p:cNvPr id="2147" name="Line 99"/>
            <p:cNvSpPr>
              <a:spLocks noChangeShapeType="1"/>
            </p:cNvSpPr>
            <p:nvPr/>
          </p:nvSpPr>
          <p:spPr bwMode="auto">
            <a:xfrm>
              <a:off x="4042" y="1731"/>
              <a:ext cx="0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9" name="Line 201"/>
            <p:cNvSpPr>
              <a:spLocks noChangeShapeType="1"/>
            </p:cNvSpPr>
            <p:nvPr/>
          </p:nvSpPr>
          <p:spPr bwMode="auto">
            <a:xfrm>
              <a:off x="4038" y="2029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" name="Line 207"/>
            <p:cNvSpPr>
              <a:spLocks noChangeShapeType="1"/>
            </p:cNvSpPr>
            <p:nvPr/>
          </p:nvSpPr>
          <p:spPr bwMode="auto">
            <a:xfrm>
              <a:off x="4042" y="1432"/>
              <a:ext cx="0" cy="1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" name="Rectangle 208"/>
            <p:cNvSpPr>
              <a:spLocks noChangeArrowheads="1"/>
            </p:cNvSpPr>
            <p:nvPr/>
          </p:nvSpPr>
          <p:spPr bwMode="auto">
            <a:xfrm>
              <a:off x="3563" y="1539"/>
              <a:ext cx="962" cy="192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3" tIns="45716" rIns="91433" bIns="45716" anchor="ctr"/>
            <a:lstStyle/>
            <a:p>
              <a:pPr algn="ctr"/>
              <a:r>
                <a:rPr lang="en-US" altLang="en-US" sz="900" dirty="0"/>
                <a:t>Operations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685088" y="3357564"/>
            <a:ext cx="1077912" cy="951704"/>
            <a:chOff x="5167313" y="3363121"/>
            <a:chExt cx="1077912" cy="951704"/>
          </a:xfrm>
        </p:grpSpPr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>
              <a:off x="5167313" y="3536950"/>
              <a:ext cx="1077912" cy="31115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lIns="91433" tIns="45716" rIns="91433" bIns="45716" anchor="ctr"/>
            <a:lstStyle/>
            <a:p>
              <a:pPr algn="ctr"/>
              <a:r>
                <a:rPr lang="en-US" altLang="en-US" sz="900" dirty="0"/>
                <a:t>Communications</a:t>
              </a:r>
            </a:p>
          </p:txBody>
        </p:sp>
        <p:sp>
          <p:nvSpPr>
            <p:cNvPr id="2250" name="Line 202"/>
            <p:cNvSpPr>
              <a:spLocks noChangeShapeType="1"/>
            </p:cNvSpPr>
            <p:nvPr/>
          </p:nvSpPr>
          <p:spPr bwMode="auto">
            <a:xfrm>
              <a:off x="5710236" y="3363121"/>
              <a:ext cx="4763" cy="1619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4" name="Rectangle 266"/>
            <p:cNvSpPr>
              <a:spLocks noChangeArrowheads="1"/>
            </p:cNvSpPr>
            <p:nvPr/>
          </p:nvSpPr>
          <p:spPr bwMode="auto">
            <a:xfrm>
              <a:off x="5221288" y="4010025"/>
              <a:ext cx="987425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3" tIns="45716" rIns="91433" bIns="45716" anchor="ctr"/>
            <a:lstStyle/>
            <a:p>
              <a:pPr algn="ctr"/>
              <a:r>
                <a:rPr lang="en-US" altLang="en-US" sz="900" dirty="0"/>
                <a:t>F/T Dispatcher (7)</a:t>
              </a:r>
            </a:p>
          </p:txBody>
        </p:sp>
        <p:sp>
          <p:nvSpPr>
            <p:cNvPr id="2315" name="Line 267"/>
            <p:cNvSpPr>
              <a:spLocks noChangeShapeType="1"/>
            </p:cNvSpPr>
            <p:nvPr/>
          </p:nvSpPr>
          <p:spPr bwMode="auto">
            <a:xfrm>
              <a:off x="5710238" y="3854450"/>
              <a:ext cx="0" cy="155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06413" y="3371059"/>
            <a:ext cx="1077912" cy="1812129"/>
            <a:chOff x="315913" y="3383759"/>
            <a:chExt cx="1077912" cy="1812129"/>
          </a:xfrm>
        </p:grpSpPr>
        <p:sp>
          <p:nvSpPr>
            <p:cNvPr id="2197" name="Rectangle 149"/>
            <p:cNvSpPr>
              <a:spLocks noChangeArrowheads="1"/>
            </p:cNvSpPr>
            <p:nvPr/>
          </p:nvSpPr>
          <p:spPr bwMode="auto">
            <a:xfrm>
              <a:off x="417513" y="4891088"/>
              <a:ext cx="80486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3" tIns="45716" rIns="91433" bIns="45716" anchor="ctr"/>
            <a:lstStyle/>
            <a:p>
              <a:pPr algn="ctr"/>
              <a:r>
                <a:rPr lang="en-US" altLang="en-US" sz="900"/>
                <a:t>SRO (2)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15913" y="3383759"/>
              <a:ext cx="1077912" cy="1634329"/>
              <a:chOff x="315913" y="3383759"/>
              <a:chExt cx="1077912" cy="1634329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204913" y="4130675"/>
                <a:ext cx="149225" cy="887413"/>
                <a:chOff x="1204913" y="4130675"/>
                <a:chExt cx="149225" cy="887413"/>
              </a:xfrm>
            </p:grpSpPr>
            <p:sp>
              <p:nvSpPr>
                <p:cNvPr id="2348" name="Line 300"/>
                <p:cNvSpPr>
                  <a:spLocks noChangeShapeType="1"/>
                </p:cNvSpPr>
                <p:nvPr/>
              </p:nvSpPr>
              <p:spPr bwMode="auto">
                <a:xfrm>
                  <a:off x="1350963" y="4130675"/>
                  <a:ext cx="0" cy="8842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0" name="Line 302"/>
                <p:cNvSpPr>
                  <a:spLocks noChangeShapeType="1"/>
                </p:cNvSpPr>
                <p:nvPr/>
              </p:nvSpPr>
              <p:spPr bwMode="auto">
                <a:xfrm flipH="1">
                  <a:off x="1219994" y="5018088"/>
                  <a:ext cx="1333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1" name="Line 303"/>
                <p:cNvSpPr>
                  <a:spLocks noChangeShapeType="1"/>
                </p:cNvSpPr>
                <p:nvPr/>
              </p:nvSpPr>
              <p:spPr bwMode="auto">
                <a:xfrm flipH="1">
                  <a:off x="1204913" y="4135438"/>
                  <a:ext cx="14922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315913" y="3383759"/>
                <a:ext cx="1077912" cy="1367629"/>
                <a:chOff x="315913" y="3383759"/>
                <a:chExt cx="1077912" cy="1367629"/>
              </a:xfrm>
            </p:grpSpPr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406400" y="4446588"/>
                  <a:ext cx="804863" cy="3048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1433" tIns="45716" rIns="91433" bIns="45716" anchor="ctr"/>
                <a:lstStyle/>
                <a:p>
                  <a:pPr algn="ctr"/>
                  <a:r>
                    <a:rPr lang="en-US" altLang="en-US" sz="900"/>
                    <a:t>Detectives (3)</a:t>
                  </a:r>
                </a:p>
              </p:txBody>
            </p:sp>
            <p:grpSp>
              <p:nvGrpSpPr>
                <p:cNvPr id="6" name="Group 5"/>
                <p:cNvGrpSpPr/>
                <p:nvPr/>
              </p:nvGrpSpPr>
              <p:grpSpPr>
                <a:xfrm>
                  <a:off x="315913" y="3383759"/>
                  <a:ext cx="1077912" cy="1061241"/>
                  <a:chOff x="315913" y="3383759"/>
                  <a:chExt cx="1077912" cy="1061241"/>
                </a:xfrm>
              </p:grpSpPr>
              <p:grpSp>
                <p:nvGrpSpPr>
                  <p:cNvPr id="5" name="Group 4"/>
                  <p:cNvGrpSpPr/>
                  <p:nvPr/>
                </p:nvGrpSpPr>
                <p:grpSpPr>
                  <a:xfrm>
                    <a:off x="315913" y="3383759"/>
                    <a:ext cx="1077912" cy="921541"/>
                    <a:chOff x="315913" y="3383759"/>
                    <a:chExt cx="1077912" cy="921541"/>
                  </a:xfrm>
                </p:grpSpPr>
                <p:sp>
                  <p:nvSpPr>
                    <p:cNvPr id="2191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050" y="4000500"/>
                      <a:ext cx="804863" cy="3048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1433" tIns="45716" rIns="91433" bIns="45716" anchor="ctr"/>
                    <a:lstStyle/>
                    <a:p>
                      <a:pPr algn="ctr"/>
                      <a:r>
                        <a:rPr lang="en-US" altLang="en-US" sz="900"/>
                        <a:t>Sergeant (1)</a:t>
                      </a:r>
                    </a:p>
                  </p:txBody>
                </p:sp>
                <p:grpSp>
                  <p:nvGrpSpPr>
                    <p:cNvPr id="4" name="Group 3"/>
                    <p:cNvGrpSpPr/>
                    <p:nvPr/>
                  </p:nvGrpSpPr>
                  <p:grpSpPr>
                    <a:xfrm>
                      <a:off x="315913" y="3383759"/>
                      <a:ext cx="1077912" cy="629441"/>
                      <a:chOff x="315913" y="3383759"/>
                      <a:chExt cx="1077912" cy="629441"/>
                    </a:xfrm>
                  </p:grpSpPr>
                  <p:grpSp>
                    <p:nvGrpSpPr>
                      <p:cNvPr id="3" name="Group 2"/>
                      <p:cNvGrpSpPr/>
                      <p:nvPr/>
                    </p:nvGrpSpPr>
                    <p:grpSpPr>
                      <a:xfrm>
                        <a:off x="315913" y="3383759"/>
                        <a:ext cx="1077912" cy="416716"/>
                        <a:chOff x="315913" y="3383759"/>
                        <a:chExt cx="1077912" cy="416716"/>
                      </a:xfrm>
                    </p:grpSpPr>
                    <p:sp>
                      <p:nvSpPr>
                        <p:cNvPr id="2080" name="Rectangle 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5913" y="3494088"/>
                          <a:ext cx="1077912" cy="306387"/>
                        </a:xfrm>
                        <a:prstGeom prst="rect">
                          <a:avLst/>
                        </a:prstGeom>
                        <a:solidFill>
                          <a:srgbClr val="0070C0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/>
                      </p:spPr>
                      <p:txBody>
                        <a:bodyPr wrap="none" lIns="91433" tIns="45716" rIns="91433" bIns="45716" anchor="ctr"/>
                        <a:lstStyle/>
                        <a:p>
                          <a:pPr algn="ctr"/>
                          <a:r>
                            <a:rPr lang="en-US" altLang="en-US" sz="900" dirty="0"/>
                            <a:t>Investigations</a:t>
                          </a:r>
                        </a:p>
                      </p:txBody>
                    </p:sp>
                    <p:sp>
                      <p:nvSpPr>
                        <p:cNvPr id="2125" name="Line 7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793749" y="3383759"/>
                          <a:ext cx="0" cy="1127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2193" name="Line 145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796925" y="3802063"/>
                        <a:ext cx="0" cy="211137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2352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796925" y="4308475"/>
                    <a:ext cx="0" cy="13652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2247" name="Group 2246"/>
          <p:cNvGrpSpPr/>
          <p:nvPr/>
        </p:nvGrpSpPr>
        <p:grpSpPr>
          <a:xfrm>
            <a:off x="1876028" y="3371059"/>
            <a:ext cx="1093788" cy="1812130"/>
            <a:chOff x="1876028" y="3374233"/>
            <a:chExt cx="1093788" cy="1812130"/>
          </a:xfrm>
        </p:grpSpPr>
        <p:sp>
          <p:nvSpPr>
            <p:cNvPr id="2227" name="Line 179"/>
            <p:cNvSpPr>
              <a:spLocks noChangeShapeType="1"/>
            </p:cNvSpPr>
            <p:nvPr/>
          </p:nvSpPr>
          <p:spPr bwMode="auto">
            <a:xfrm flipH="1">
              <a:off x="1876028" y="4988719"/>
              <a:ext cx="1333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876823" y="3374233"/>
              <a:ext cx="1092993" cy="1812130"/>
              <a:chOff x="1677194" y="3436145"/>
              <a:chExt cx="1092993" cy="1812130"/>
            </a:xfrm>
          </p:grpSpPr>
          <p:sp>
            <p:nvSpPr>
              <p:cNvPr id="2213" name="Line 165"/>
              <p:cNvSpPr>
                <a:spLocks noChangeShapeType="1"/>
              </p:cNvSpPr>
              <p:nvPr/>
            </p:nvSpPr>
            <p:spPr bwMode="auto">
              <a:xfrm flipH="1">
                <a:off x="1677194" y="4165600"/>
                <a:ext cx="1333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1679575" y="3436145"/>
                <a:ext cx="1090612" cy="1812130"/>
                <a:chOff x="1679575" y="3436145"/>
                <a:chExt cx="1090612" cy="1812130"/>
              </a:xfrm>
            </p:grpSpPr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1810544" y="4943475"/>
                  <a:ext cx="804862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1433" tIns="45716" rIns="91433" bIns="45716" anchor="ctr"/>
                <a:lstStyle/>
                <a:p>
                  <a:pPr algn="ctr"/>
                  <a:r>
                    <a:rPr lang="en-US" altLang="en-US" sz="900" dirty="0"/>
                    <a:t>P/T Clerk (1)</a:t>
                  </a:r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812925" y="4475163"/>
                  <a:ext cx="804862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1433" tIns="45716" rIns="91433" bIns="45716" anchor="ctr"/>
                <a:lstStyle/>
                <a:p>
                  <a:pPr algn="ctr"/>
                  <a:r>
                    <a:rPr lang="en-US" altLang="en-US" sz="900" dirty="0"/>
                    <a:t>F/T Clerk (1)</a:t>
                  </a:r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1679575" y="3436145"/>
                  <a:ext cx="1090612" cy="1610518"/>
                  <a:chOff x="1679575" y="3436145"/>
                  <a:chExt cx="1090612" cy="1610518"/>
                </a:xfrm>
              </p:grpSpPr>
              <p:grpSp>
                <p:nvGrpSpPr>
                  <p:cNvPr id="20" name="Group 19"/>
                  <p:cNvGrpSpPr/>
                  <p:nvPr/>
                </p:nvGrpSpPr>
                <p:grpSpPr>
                  <a:xfrm>
                    <a:off x="1679575" y="3436145"/>
                    <a:ext cx="1090612" cy="1610518"/>
                    <a:chOff x="1679575" y="3436145"/>
                    <a:chExt cx="1090612" cy="1610518"/>
                  </a:xfrm>
                </p:grpSpPr>
                <p:sp>
                  <p:nvSpPr>
                    <p:cNvPr id="2226" name="Line 1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79575" y="4162425"/>
                      <a:ext cx="0" cy="88423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9" name="Group 18"/>
                    <p:cNvGrpSpPr/>
                    <p:nvPr/>
                  </p:nvGrpSpPr>
                  <p:grpSpPr>
                    <a:xfrm>
                      <a:off x="1692275" y="3436145"/>
                      <a:ext cx="1077912" cy="875505"/>
                      <a:chOff x="1692275" y="3436145"/>
                      <a:chExt cx="1077912" cy="875505"/>
                    </a:xfrm>
                  </p:grpSpPr>
                  <p:sp>
                    <p:nvSpPr>
                      <p:cNvPr id="2209" name="Rectangle 1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12925" y="4006850"/>
                        <a:ext cx="804862" cy="3048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lIns="91433" tIns="45716" rIns="91433" bIns="45716" anchor="ctr"/>
                      <a:lstStyle/>
                      <a:p>
                        <a:pPr algn="ctr"/>
                        <a:r>
                          <a:rPr lang="en-US" altLang="en-US" sz="900" dirty="0"/>
                          <a:t>Supervisor (1)</a:t>
                        </a:r>
                      </a:p>
                    </p:txBody>
                  </p:sp>
                  <p:grpSp>
                    <p:nvGrpSpPr>
                      <p:cNvPr id="18" name="Group 17"/>
                      <p:cNvGrpSpPr/>
                      <p:nvPr/>
                    </p:nvGrpSpPr>
                    <p:grpSpPr>
                      <a:xfrm>
                        <a:off x="1692275" y="3436145"/>
                        <a:ext cx="1077912" cy="570704"/>
                        <a:chOff x="1692275" y="3436145"/>
                        <a:chExt cx="1077912" cy="570704"/>
                      </a:xfrm>
                    </p:grpSpPr>
                    <p:grpSp>
                      <p:nvGrpSpPr>
                        <p:cNvPr id="17" name="Group 16"/>
                        <p:cNvGrpSpPr/>
                        <p:nvPr/>
                      </p:nvGrpSpPr>
                      <p:grpSpPr>
                        <a:xfrm>
                          <a:off x="1692275" y="3436145"/>
                          <a:ext cx="1077912" cy="408780"/>
                          <a:chOff x="1692275" y="3436145"/>
                          <a:chExt cx="1077912" cy="408780"/>
                        </a:xfrm>
                      </p:grpSpPr>
                      <p:sp>
                        <p:nvSpPr>
                          <p:cNvPr id="2206" name="Line 15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2197100" y="3436145"/>
                            <a:ext cx="0" cy="100012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207" name="Rectangle 1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692275" y="3538538"/>
                            <a:ext cx="1077912" cy="306387"/>
                          </a:xfrm>
                          <a:prstGeom prst="rect">
                            <a:avLst/>
                          </a:prstGeom>
                          <a:solidFill>
                            <a:srgbClr val="0070C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/>
                        </p:spPr>
                        <p:txBody>
                          <a:bodyPr wrap="none" lIns="91433" tIns="45716" rIns="91433" bIns="45716" anchor="ctr"/>
                          <a:lstStyle/>
                          <a:p>
                            <a:pPr algn="ctr"/>
                            <a:r>
                              <a:rPr lang="en-US" altLang="en-US" sz="900" dirty="0"/>
                              <a:t>Records</a:t>
                            </a:r>
                          </a:p>
                        </p:txBody>
                      </p:sp>
                    </p:grpSp>
                    <p:sp>
                      <p:nvSpPr>
                        <p:cNvPr id="2210" name="Line 16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195116" y="3844924"/>
                          <a:ext cx="0" cy="1619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  <p:sp>
                <p:nvSpPr>
                  <p:cNvPr id="2353" name="Line 305"/>
                  <p:cNvSpPr>
                    <a:spLocks noChangeShapeType="1"/>
                  </p:cNvSpPr>
                  <p:nvPr/>
                </p:nvSpPr>
                <p:spPr bwMode="auto">
                  <a:xfrm>
                    <a:off x="2207815" y="4311649"/>
                    <a:ext cx="0" cy="16351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28" name="Group 27"/>
          <p:cNvGrpSpPr/>
          <p:nvPr/>
        </p:nvGrpSpPr>
        <p:grpSpPr>
          <a:xfrm>
            <a:off x="3122216" y="3376613"/>
            <a:ext cx="1093787" cy="2284412"/>
            <a:chOff x="3916363" y="3429001"/>
            <a:chExt cx="1093787" cy="2284412"/>
          </a:xfrm>
        </p:grpSpPr>
        <p:sp>
          <p:nvSpPr>
            <p:cNvPr id="2238" name="Line 190"/>
            <p:cNvSpPr>
              <a:spLocks noChangeShapeType="1"/>
            </p:cNvSpPr>
            <p:nvPr/>
          </p:nvSpPr>
          <p:spPr bwMode="auto">
            <a:xfrm flipH="1">
              <a:off x="3916363" y="5559425"/>
              <a:ext cx="134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3921125" y="3429001"/>
              <a:ext cx="1089025" cy="2284412"/>
              <a:chOff x="3921125" y="3429001"/>
              <a:chExt cx="1089025" cy="2284412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3921125" y="3429001"/>
                <a:ext cx="1089025" cy="2135187"/>
                <a:chOff x="3921125" y="3429001"/>
                <a:chExt cx="1089025" cy="2135187"/>
              </a:xfrm>
            </p:grpSpPr>
            <p:sp>
              <p:nvSpPr>
                <p:cNvPr id="2229" name="Line 181"/>
                <p:cNvSpPr>
                  <a:spLocks noChangeShapeType="1"/>
                </p:cNvSpPr>
                <p:nvPr/>
              </p:nvSpPr>
              <p:spPr bwMode="auto">
                <a:xfrm>
                  <a:off x="3921125" y="4160838"/>
                  <a:ext cx="0" cy="140335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5" name="Group 24"/>
                <p:cNvGrpSpPr/>
                <p:nvPr/>
              </p:nvGrpSpPr>
              <p:grpSpPr>
                <a:xfrm>
                  <a:off x="3921125" y="3429001"/>
                  <a:ext cx="1089025" cy="881062"/>
                  <a:chOff x="3921125" y="3429001"/>
                  <a:chExt cx="1089025" cy="881062"/>
                </a:xfrm>
              </p:grpSpPr>
              <p:sp>
                <p:nvSpPr>
                  <p:cNvPr id="2221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4056063" y="4005263"/>
                    <a:ext cx="804862" cy="3048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1433" tIns="45716" rIns="91433" bIns="45716" anchor="ctr"/>
                  <a:lstStyle/>
                  <a:p>
                    <a:pPr algn="ctr"/>
                    <a:r>
                      <a:rPr lang="en-US" altLang="en-US" sz="900"/>
                      <a:t>Sergeant (1)</a:t>
                    </a:r>
                  </a:p>
                </p:txBody>
              </p:sp>
              <p:grpSp>
                <p:nvGrpSpPr>
                  <p:cNvPr id="16" name="Group 15"/>
                  <p:cNvGrpSpPr/>
                  <p:nvPr/>
                </p:nvGrpSpPr>
                <p:grpSpPr>
                  <a:xfrm>
                    <a:off x="3921125" y="3429001"/>
                    <a:ext cx="1089025" cy="731837"/>
                    <a:chOff x="3921125" y="3429001"/>
                    <a:chExt cx="1089025" cy="731837"/>
                  </a:xfrm>
                </p:grpSpPr>
                <p:grpSp>
                  <p:nvGrpSpPr>
                    <p:cNvPr id="15" name="Group 14"/>
                    <p:cNvGrpSpPr/>
                    <p:nvPr/>
                  </p:nvGrpSpPr>
                  <p:grpSpPr>
                    <a:xfrm>
                      <a:off x="3932238" y="3429001"/>
                      <a:ext cx="1077912" cy="576262"/>
                      <a:chOff x="3932238" y="3429001"/>
                      <a:chExt cx="1077912" cy="576262"/>
                    </a:xfrm>
                  </p:grpSpPr>
                  <p:grpSp>
                    <p:nvGrpSpPr>
                      <p:cNvPr id="14" name="Group 13"/>
                      <p:cNvGrpSpPr/>
                      <p:nvPr/>
                    </p:nvGrpSpPr>
                    <p:grpSpPr>
                      <a:xfrm>
                        <a:off x="3932238" y="3429001"/>
                        <a:ext cx="1077912" cy="406399"/>
                        <a:chOff x="3932238" y="3429001"/>
                        <a:chExt cx="1077912" cy="406399"/>
                      </a:xfrm>
                    </p:grpSpPr>
                    <p:sp>
                      <p:nvSpPr>
                        <p:cNvPr id="2078" name="Rectangle 3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32238" y="3529013"/>
                          <a:ext cx="1077912" cy="306387"/>
                        </a:xfrm>
                        <a:prstGeom prst="rect">
                          <a:avLst/>
                        </a:prstGeom>
                        <a:solidFill>
                          <a:srgbClr val="0070C0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/>
                      </p:spPr>
                      <p:txBody>
                        <a:bodyPr wrap="none" lIns="91433" tIns="45716" rIns="91433" bIns="45716" anchor="ctr"/>
                        <a:lstStyle/>
                        <a:p>
                          <a:pPr algn="ctr"/>
                          <a:r>
                            <a:rPr lang="en-US" altLang="en-US" sz="900" dirty="0"/>
                            <a:t>Training/ </a:t>
                          </a:r>
                        </a:p>
                        <a:p>
                          <a:pPr algn="ctr"/>
                          <a:r>
                            <a:rPr lang="en-US" altLang="en-US" sz="900" dirty="0"/>
                            <a:t>Community Service</a:t>
                          </a:r>
                        </a:p>
                      </p:txBody>
                    </p:sp>
                    <p:sp>
                      <p:nvSpPr>
                        <p:cNvPr id="2218" name="Line 17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471193" y="3429001"/>
                          <a:ext cx="0" cy="100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2222" name="Line 1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457700" y="3835400"/>
                        <a:ext cx="0" cy="16986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2230" name="Line 18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21125" y="4160838"/>
                      <a:ext cx="13493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2224" name="Rectangle 176"/>
              <p:cNvSpPr>
                <a:spLocks noChangeArrowheads="1"/>
              </p:cNvSpPr>
              <p:nvPr/>
            </p:nvSpPr>
            <p:spPr bwMode="auto">
              <a:xfrm>
                <a:off x="4056063" y="4473575"/>
                <a:ext cx="804862" cy="3048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33" tIns="45716" rIns="91433" bIns="45716" anchor="ctr"/>
              <a:lstStyle/>
              <a:p>
                <a:pPr algn="ctr"/>
                <a:r>
                  <a:rPr lang="en-US" altLang="en-US" sz="900"/>
                  <a:t>CSO (1)</a:t>
                </a:r>
              </a:p>
            </p:txBody>
          </p:sp>
          <p:sp>
            <p:nvSpPr>
              <p:cNvPr id="2234" name="Rectangle 186"/>
              <p:cNvSpPr>
                <a:spLocks noChangeArrowheads="1"/>
              </p:cNvSpPr>
              <p:nvPr/>
            </p:nvSpPr>
            <p:spPr bwMode="auto">
              <a:xfrm>
                <a:off x="4056063" y="4940300"/>
                <a:ext cx="804862" cy="3048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33" tIns="45716" rIns="91433" bIns="45716" anchor="ctr"/>
              <a:lstStyle/>
              <a:p>
                <a:pPr algn="ctr"/>
                <a:r>
                  <a:rPr lang="en-US" altLang="en-US" sz="900"/>
                  <a:t>Traffic (1)</a:t>
                </a:r>
              </a:p>
            </p:txBody>
          </p:sp>
          <p:sp>
            <p:nvSpPr>
              <p:cNvPr id="2235" name="Line 187"/>
              <p:cNvSpPr>
                <a:spLocks noChangeShapeType="1"/>
              </p:cNvSpPr>
              <p:nvPr/>
            </p:nvSpPr>
            <p:spPr bwMode="auto">
              <a:xfrm flipH="1">
                <a:off x="3921125" y="5095875"/>
                <a:ext cx="1349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7" name="Rectangle 189"/>
              <p:cNvSpPr>
                <a:spLocks noChangeArrowheads="1"/>
              </p:cNvSpPr>
              <p:nvPr/>
            </p:nvSpPr>
            <p:spPr bwMode="auto">
              <a:xfrm>
                <a:off x="4056063" y="5408613"/>
                <a:ext cx="804862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33" tIns="45716" rIns="91433" bIns="45716" anchor="ctr"/>
              <a:lstStyle/>
              <a:p>
                <a:pPr algn="ctr"/>
                <a:r>
                  <a:rPr lang="en-US" altLang="en-US" sz="900" dirty="0"/>
                  <a:t>ACO (1)</a:t>
                </a:r>
              </a:p>
            </p:txBody>
          </p:sp>
          <p:sp>
            <p:nvSpPr>
              <p:cNvPr id="2354" name="Line 306"/>
              <p:cNvSpPr>
                <a:spLocks noChangeShapeType="1"/>
              </p:cNvSpPr>
              <p:nvPr/>
            </p:nvSpPr>
            <p:spPr bwMode="auto">
              <a:xfrm>
                <a:off x="4452938" y="4314825"/>
                <a:ext cx="0" cy="1555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4" name="Rectangle 22"/>
          <p:cNvSpPr>
            <a:spLocks noChangeArrowheads="1"/>
          </p:cNvSpPr>
          <p:nvPr/>
        </p:nvSpPr>
        <p:spPr bwMode="auto">
          <a:xfrm>
            <a:off x="3805237" y="1863726"/>
            <a:ext cx="1527175" cy="31115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1433" tIns="45716" rIns="91433" bIns="45716" anchor="ctr"/>
          <a:lstStyle/>
          <a:p>
            <a:pPr algn="ctr"/>
            <a:r>
              <a:rPr lang="en-US" altLang="en-US" sz="900"/>
              <a:t>Deputy Chief</a:t>
            </a:r>
            <a:endParaRPr lang="en-US" altLang="en-US" sz="900" dirty="0"/>
          </a:p>
        </p:txBody>
      </p:sp>
      <p:sp>
        <p:nvSpPr>
          <p:cNvPr id="105" name="Line 73"/>
          <p:cNvSpPr>
            <a:spLocks noChangeShapeType="1"/>
          </p:cNvSpPr>
          <p:nvPr/>
        </p:nvSpPr>
        <p:spPr bwMode="auto">
          <a:xfrm>
            <a:off x="3208735" y="1863725"/>
            <a:ext cx="594121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Rectangle 25"/>
          <p:cNvSpPr>
            <a:spLocks noChangeArrowheads="1"/>
          </p:cNvSpPr>
          <p:nvPr/>
        </p:nvSpPr>
        <p:spPr bwMode="auto">
          <a:xfrm>
            <a:off x="3751659" y="2433638"/>
            <a:ext cx="1695450" cy="304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1433" tIns="45716" rIns="91433" bIns="45716" anchor="ctr"/>
          <a:lstStyle/>
          <a:p>
            <a:pPr algn="ctr"/>
            <a:r>
              <a:rPr lang="en-US" altLang="en-US" sz="900" dirty="0"/>
              <a:t>Professional Standards</a:t>
            </a:r>
          </a:p>
        </p:txBody>
      </p:sp>
      <p:sp>
        <p:nvSpPr>
          <p:cNvPr id="107" name="Rectangle 196"/>
          <p:cNvSpPr>
            <a:spLocks noChangeArrowheads="1"/>
          </p:cNvSpPr>
          <p:nvPr/>
        </p:nvSpPr>
        <p:spPr bwMode="auto">
          <a:xfrm>
            <a:off x="3943351" y="2895600"/>
            <a:ext cx="1241426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3" tIns="45716" rIns="91433" bIns="45716" anchor="ctr"/>
          <a:lstStyle/>
          <a:p>
            <a:pPr algn="ctr"/>
            <a:r>
              <a:rPr lang="en-US" altLang="en-US" sz="900" dirty="0"/>
              <a:t>Lieutenant</a:t>
            </a:r>
          </a:p>
        </p:txBody>
      </p:sp>
      <p:sp>
        <p:nvSpPr>
          <p:cNvPr id="108" name="Line 197"/>
          <p:cNvSpPr>
            <a:spLocks noChangeShapeType="1"/>
          </p:cNvSpPr>
          <p:nvPr/>
        </p:nvSpPr>
        <p:spPr bwMode="auto">
          <a:xfrm flipH="1">
            <a:off x="4581525" y="2740820"/>
            <a:ext cx="0" cy="15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93"/>
          <p:cNvSpPr>
            <a:spLocks noChangeShapeType="1"/>
          </p:cNvSpPr>
          <p:nvPr/>
        </p:nvSpPr>
        <p:spPr bwMode="auto">
          <a:xfrm>
            <a:off x="4578350" y="2273300"/>
            <a:ext cx="0" cy="16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3677047" y="3374232"/>
            <a:ext cx="1345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3" name="Straight Connector 2242"/>
          <p:cNvCxnSpPr/>
          <p:nvPr/>
        </p:nvCxnSpPr>
        <p:spPr>
          <a:xfrm flipH="1">
            <a:off x="4581525" y="3198019"/>
            <a:ext cx="1" cy="1833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48" name="Group 2247"/>
          <p:cNvGrpSpPr/>
          <p:nvPr/>
        </p:nvGrpSpPr>
        <p:grpSpPr>
          <a:xfrm>
            <a:off x="5122864" y="3363912"/>
            <a:ext cx="2822575" cy="2506663"/>
            <a:chOff x="5205414" y="3363912"/>
            <a:chExt cx="2822575" cy="2506663"/>
          </a:xfrm>
        </p:grpSpPr>
        <p:grpSp>
          <p:nvGrpSpPr>
            <p:cNvPr id="2347" name="Group 299"/>
            <p:cNvGrpSpPr>
              <a:grpSpLocks/>
            </p:cNvGrpSpPr>
            <p:nvPr/>
          </p:nvGrpSpPr>
          <p:grpSpPr bwMode="auto">
            <a:xfrm>
              <a:off x="5205414" y="3521075"/>
              <a:ext cx="2822575" cy="2349500"/>
              <a:chOff x="3907" y="2223"/>
              <a:chExt cx="1778" cy="1480"/>
            </a:xfrm>
          </p:grpSpPr>
          <p:sp>
            <p:nvSpPr>
              <p:cNvPr id="2253" name="Rectangle 205"/>
              <p:cNvSpPr>
                <a:spLocks noChangeArrowheads="1"/>
              </p:cNvSpPr>
              <p:nvPr/>
            </p:nvSpPr>
            <p:spPr bwMode="auto">
              <a:xfrm>
                <a:off x="4479" y="2223"/>
                <a:ext cx="679" cy="196"/>
              </a:xfrm>
              <a:prstGeom prst="rect">
                <a:avLst/>
              </a:prstGeom>
              <a:solidFill>
                <a:srgbClr val="007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33" tIns="45716" rIns="91433" bIns="45716" anchor="ctr"/>
              <a:lstStyle/>
              <a:p>
                <a:pPr algn="ctr"/>
                <a:r>
                  <a:rPr lang="en-US" altLang="en-US" sz="900"/>
                  <a:t>Patrol</a:t>
                </a:r>
              </a:p>
            </p:txBody>
          </p:sp>
          <p:sp>
            <p:nvSpPr>
              <p:cNvPr id="2258" name="Line 210"/>
              <p:cNvSpPr>
                <a:spLocks noChangeShapeType="1"/>
              </p:cNvSpPr>
              <p:nvPr/>
            </p:nvSpPr>
            <p:spPr bwMode="auto">
              <a:xfrm>
                <a:off x="4820" y="2416"/>
                <a:ext cx="0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6" name="Line 268"/>
              <p:cNvSpPr>
                <a:spLocks noChangeShapeType="1"/>
              </p:cNvSpPr>
              <p:nvPr/>
            </p:nvSpPr>
            <p:spPr bwMode="auto">
              <a:xfrm flipH="1">
                <a:off x="3907" y="3020"/>
                <a:ext cx="3" cy="5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7" name="Line 269"/>
              <p:cNvSpPr>
                <a:spLocks noChangeShapeType="1"/>
              </p:cNvSpPr>
              <p:nvPr/>
            </p:nvSpPr>
            <p:spPr bwMode="auto">
              <a:xfrm>
                <a:off x="3910" y="3023"/>
                <a:ext cx="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8" name="Line 270"/>
              <p:cNvSpPr>
                <a:spLocks noChangeShapeType="1"/>
              </p:cNvSpPr>
              <p:nvPr/>
            </p:nvSpPr>
            <p:spPr bwMode="auto">
              <a:xfrm>
                <a:off x="3907" y="3618"/>
                <a:ext cx="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9" name="Rectangle 271"/>
              <p:cNvSpPr>
                <a:spLocks noChangeArrowheads="1"/>
              </p:cNvSpPr>
              <p:nvPr/>
            </p:nvSpPr>
            <p:spPr bwMode="auto">
              <a:xfrm>
                <a:off x="4165" y="2624"/>
                <a:ext cx="142" cy="1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33" tIns="45716" rIns="91433" bIns="45716" anchor="ctr"/>
              <a:lstStyle/>
              <a:p>
                <a:pPr algn="ctr"/>
                <a:r>
                  <a:rPr lang="en-US" altLang="en-US" sz="900"/>
                  <a:t>A</a:t>
                </a:r>
              </a:p>
            </p:txBody>
          </p:sp>
          <p:sp>
            <p:nvSpPr>
              <p:cNvPr id="2320" name="Line 272"/>
              <p:cNvSpPr>
                <a:spLocks noChangeShapeType="1"/>
              </p:cNvSpPr>
              <p:nvPr/>
            </p:nvSpPr>
            <p:spPr bwMode="auto">
              <a:xfrm>
                <a:off x="4231" y="2521"/>
                <a:ext cx="1197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1" name="Line 273"/>
              <p:cNvSpPr>
                <a:spLocks noChangeShapeType="1"/>
              </p:cNvSpPr>
              <p:nvPr/>
            </p:nvSpPr>
            <p:spPr bwMode="auto">
              <a:xfrm>
                <a:off x="4232" y="2521"/>
                <a:ext cx="0" cy="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322" name="Group 274"/>
              <p:cNvGrpSpPr>
                <a:grpSpLocks/>
              </p:cNvGrpSpPr>
              <p:nvPr/>
            </p:nvGrpSpPr>
            <p:grpSpPr bwMode="auto">
              <a:xfrm>
                <a:off x="4747" y="2518"/>
                <a:ext cx="142" cy="299"/>
                <a:chOff x="4858" y="2518"/>
                <a:chExt cx="142" cy="299"/>
              </a:xfrm>
            </p:grpSpPr>
            <p:sp>
              <p:nvSpPr>
                <p:cNvPr id="2323" name="Line 275"/>
                <p:cNvSpPr>
                  <a:spLocks noChangeShapeType="1"/>
                </p:cNvSpPr>
                <p:nvPr/>
              </p:nvSpPr>
              <p:spPr bwMode="auto">
                <a:xfrm>
                  <a:off x="4929" y="2518"/>
                  <a:ext cx="0" cy="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4" name="Rectangle 276"/>
                <p:cNvSpPr>
                  <a:spLocks noChangeArrowheads="1"/>
                </p:cNvSpPr>
                <p:nvPr/>
              </p:nvSpPr>
              <p:spPr bwMode="auto">
                <a:xfrm>
                  <a:off x="4858" y="2621"/>
                  <a:ext cx="142" cy="1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1433" tIns="45716" rIns="91433" bIns="45716" anchor="ctr"/>
                <a:lstStyle/>
                <a:p>
                  <a:pPr algn="ctr"/>
                  <a:r>
                    <a:rPr lang="en-US" altLang="en-US" sz="900"/>
                    <a:t>B</a:t>
                  </a:r>
                </a:p>
              </p:txBody>
            </p:sp>
          </p:grpSp>
          <p:grpSp>
            <p:nvGrpSpPr>
              <p:cNvPr id="2325" name="Group 277"/>
              <p:cNvGrpSpPr>
                <a:grpSpLocks/>
              </p:cNvGrpSpPr>
              <p:nvPr/>
            </p:nvGrpSpPr>
            <p:grpSpPr bwMode="auto">
              <a:xfrm>
                <a:off x="5353" y="2521"/>
                <a:ext cx="142" cy="299"/>
                <a:chOff x="4858" y="2518"/>
                <a:chExt cx="142" cy="299"/>
              </a:xfrm>
            </p:grpSpPr>
            <p:sp>
              <p:nvSpPr>
                <p:cNvPr id="2326" name="Line 278"/>
                <p:cNvSpPr>
                  <a:spLocks noChangeShapeType="1"/>
                </p:cNvSpPr>
                <p:nvPr/>
              </p:nvSpPr>
              <p:spPr bwMode="auto">
                <a:xfrm>
                  <a:off x="4933" y="2518"/>
                  <a:ext cx="0" cy="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7" name="Rectangle 279"/>
                <p:cNvSpPr>
                  <a:spLocks noChangeArrowheads="1"/>
                </p:cNvSpPr>
                <p:nvPr/>
              </p:nvSpPr>
              <p:spPr bwMode="auto">
                <a:xfrm>
                  <a:off x="4858" y="2621"/>
                  <a:ext cx="142" cy="1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1433" tIns="45716" rIns="91433" bIns="45716" anchor="ctr"/>
                <a:lstStyle/>
                <a:p>
                  <a:pPr algn="ctr"/>
                  <a:r>
                    <a:rPr lang="en-US" altLang="en-US" sz="900"/>
                    <a:t>C</a:t>
                  </a:r>
                </a:p>
              </p:txBody>
            </p:sp>
          </p:grpSp>
          <p:grpSp>
            <p:nvGrpSpPr>
              <p:cNvPr id="2328" name="Group 280"/>
              <p:cNvGrpSpPr>
                <a:grpSpLocks/>
              </p:cNvGrpSpPr>
              <p:nvPr/>
            </p:nvGrpSpPr>
            <p:grpSpPr bwMode="auto">
              <a:xfrm>
                <a:off x="3980" y="2821"/>
                <a:ext cx="507" cy="294"/>
                <a:chOff x="4091" y="2809"/>
                <a:chExt cx="507" cy="294"/>
              </a:xfrm>
            </p:grpSpPr>
            <p:sp>
              <p:nvSpPr>
                <p:cNvPr id="2329" name="Rectangle 281"/>
                <p:cNvSpPr>
                  <a:spLocks noChangeArrowheads="1"/>
                </p:cNvSpPr>
                <p:nvPr/>
              </p:nvSpPr>
              <p:spPr bwMode="auto">
                <a:xfrm>
                  <a:off x="4091" y="2911"/>
                  <a:ext cx="507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1433" tIns="45716" rIns="91433" bIns="45716" anchor="ctr"/>
                <a:lstStyle/>
                <a:p>
                  <a:pPr algn="ctr"/>
                  <a:r>
                    <a:rPr lang="en-US" altLang="en-US" sz="900" dirty="0"/>
                    <a:t>Sergeant (2)</a:t>
                  </a:r>
                </a:p>
              </p:txBody>
            </p:sp>
            <p:sp>
              <p:nvSpPr>
                <p:cNvPr id="2330" name="Line 282"/>
                <p:cNvSpPr>
                  <a:spLocks noChangeShapeType="1"/>
                </p:cNvSpPr>
                <p:nvPr/>
              </p:nvSpPr>
              <p:spPr bwMode="auto">
                <a:xfrm>
                  <a:off x="4344" y="2809"/>
                  <a:ext cx="0" cy="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31" name="Group 283"/>
              <p:cNvGrpSpPr>
                <a:grpSpLocks/>
              </p:cNvGrpSpPr>
              <p:nvPr/>
            </p:nvGrpSpPr>
            <p:grpSpPr bwMode="auto">
              <a:xfrm>
                <a:off x="4568" y="2821"/>
                <a:ext cx="507" cy="294"/>
                <a:chOff x="4091" y="2809"/>
                <a:chExt cx="507" cy="294"/>
              </a:xfrm>
            </p:grpSpPr>
            <p:sp>
              <p:nvSpPr>
                <p:cNvPr id="2332" name="Rectangle 284"/>
                <p:cNvSpPr>
                  <a:spLocks noChangeArrowheads="1"/>
                </p:cNvSpPr>
                <p:nvPr/>
              </p:nvSpPr>
              <p:spPr bwMode="auto">
                <a:xfrm>
                  <a:off x="4091" y="2911"/>
                  <a:ext cx="507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1433" tIns="45716" rIns="91433" bIns="45716" anchor="ctr"/>
                <a:lstStyle/>
                <a:p>
                  <a:pPr algn="ctr"/>
                  <a:r>
                    <a:rPr lang="en-US" altLang="en-US" sz="900"/>
                    <a:t>Sergeant (2)</a:t>
                  </a:r>
                </a:p>
              </p:txBody>
            </p:sp>
            <p:sp>
              <p:nvSpPr>
                <p:cNvPr id="2333" name="Line 285"/>
                <p:cNvSpPr>
                  <a:spLocks noChangeShapeType="1"/>
                </p:cNvSpPr>
                <p:nvPr/>
              </p:nvSpPr>
              <p:spPr bwMode="auto">
                <a:xfrm>
                  <a:off x="4344" y="2809"/>
                  <a:ext cx="0" cy="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34" name="Group 286"/>
              <p:cNvGrpSpPr>
                <a:grpSpLocks/>
              </p:cNvGrpSpPr>
              <p:nvPr/>
            </p:nvGrpSpPr>
            <p:grpSpPr bwMode="auto">
              <a:xfrm>
                <a:off x="5178" y="2824"/>
                <a:ext cx="507" cy="294"/>
                <a:chOff x="4091" y="2809"/>
                <a:chExt cx="507" cy="294"/>
              </a:xfrm>
            </p:grpSpPr>
            <p:sp>
              <p:nvSpPr>
                <p:cNvPr id="2335" name="Rectangle 287"/>
                <p:cNvSpPr>
                  <a:spLocks noChangeArrowheads="1"/>
                </p:cNvSpPr>
                <p:nvPr/>
              </p:nvSpPr>
              <p:spPr bwMode="auto">
                <a:xfrm>
                  <a:off x="4091" y="2911"/>
                  <a:ext cx="507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1433" tIns="45716" rIns="91433" bIns="45716" anchor="ctr"/>
                <a:lstStyle/>
                <a:p>
                  <a:pPr algn="ctr"/>
                  <a:r>
                    <a:rPr lang="en-US" altLang="en-US" sz="900"/>
                    <a:t>Sergeant (2)</a:t>
                  </a:r>
                </a:p>
              </p:txBody>
            </p:sp>
            <p:sp>
              <p:nvSpPr>
                <p:cNvPr id="2336" name="Line 288"/>
                <p:cNvSpPr>
                  <a:spLocks noChangeShapeType="1"/>
                </p:cNvSpPr>
                <p:nvPr/>
              </p:nvSpPr>
              <p:spPr bwMode="auto">
                <a:xfrm>
                  <a:off x="4344" y="2809"/>
                  <a:ext cx="0" cy="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37" name="Group 289"/>
              <p:cNvGrpSpPr>
                <a:grpSpLocks/>
              </p:cNvGrpSpPr>
              <p:nvPr/>
            </p:nvGrpSpPr>
            <p:grpSpPr bwMode="auto">
              <a:xfrm>
                <a:off x="3973" y="3118"/>
                <a:ext cx="507" cy="290"/>
                <a:chOff x="3973" y="3118"/>
                <a:chExt cx="507" cy="290"/>
              </a:xfrm>
            </p:grpSpPr>
            <p:sp>
              <p:nvSpPr>
                <p:cNvPr id="2338" name="Rectangle 290"/>
                <p:cNvSpPr>
                  <a:spLocks noChangeArrowheads="1"/>
                </p:cNvSpPr>
                <p:nvPr/>
              </p:nvSpPr>
              <p:spPr bwMode="auto">
                <a:xfrm>
                  <a:off x="3973" y="3216"/>
                  <a:ext cx="507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1433" tIns="45716" rIns="91433" bIns="45716" anchor="ctr"/>
                <a:lstStyle/>
                <a:p>
                  <a:pPr algn="ctr"/>
                  <a:r>
                    <a:rPr lang="en-US" altLang="en-US" sz="900" dirty="0"/>
                    <a:t>Patrol </a:t>
                  </a:r>
                </a:p>
                <a:p>
                  <a:pPr algn="ctr"/>
                  <a:r>
                    <a:rPr lang="en-US" altLang="en-US" sz="900" dirty="0"/>
                    <a:t>Officer (7)</a:t>
                  </a:r>
                </a:p>
              </p:txBody>
            </p:sp>
            <p:sp>
              <p:nvSpPr>
                <p:cNvPr id="2339" name="Line 291"/>
                <p:cNvSpPr>
                  <a:spLocks noChangeShapeType="1"/>
                </p:cNvSpPr>
                <p:nvPr/>
              </p:nvSpPr>
              <p:spPr bwMode="auto">
                <a:xfrm>
                  <a:off x="4227" y="3118"/>
                  <a:ext cx="0" cy="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40" name="Group 292"/>
              <p:cNvGrpSpPr>
                <a:grpSpLocks/>
              </p:cNvGrpSpPr>
              <p:nvPr/>
            </p:nvGrpSpPr>
            <p:grpSpPr bwMode="auto">
              <a:xfrm>
                <a:off x="4564" y="3118"/>
                <a:ext cx="507" cy="290"/>
                <a:chOff x="3973" y="3118"/>
                <a:chExt cx="507" cy="290"/>
              </a:xfrm>
            </p:grpSpPr>
            <p:sp>
              <p:nvSpPr>
                <p:cNvPr id="2341" name="Rectangle 293"/>
                <p:cNvSpPr>
                  <a:spLocks noChangeArrowheads="1"/>
                </p:cNvSpPr>
                <p:nvPr/>
              </p:nvSpPr>
              <p:spPr bwMode="auto">
                <a:xfrm>
                  <a:off x="3973" y="3216"/>
                  <a:ext cx="507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1433" tIns="45716" rIns="91433" bIns="45716" anchor="ctr"/>
                <a:lstStyle/>
                <a:p>
                  <a:pPr algn="ctr"/>
                  <a:r>
                    <a:rPr lang="en-US" altLang="en-US" sz="900" dirty="0"/>
                    <a:t>Patrol </a:t>
                  </a:r>
                </a:p>
                <a:p>
                  <a:pPr algn="ctr"/>
                  <a:r>
                    <a:rPr lang="en-US" altLang="en-US" sz="900" dirty="0"/>
                    <a:t>Officer (8)</a:t>
                  </a:r>
                </a:p>
              </p:txBody>
            </p:sp>
            <p:sp>
              <p:nvSpPr>
                <p:cNvPr id="2342" name="Line 294"/>
                <p:cNvSpPr>
                  <a:spLocks noChangeShapeType="1"/>
                </p:cNvSpPr>
                <p:nvPr/>
              </p:nvSpPr>
              <p:spPr bwMode="auto">
                <a:xfrm>
                  <a:off x="4227" y="3118"/>
                  <a:ext cx="0" cy="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43" name="Group 295"/>
              <p:cNvGrpSpPr>
                <a:grpSpLocks/>
              </p:cNvGrpSpPr>
              <p:nvPr/>
            </p:nvGrpSpPr>
            <p:grpSpPr bwMode="auto">
              <a:xfrm>
                <a:off x="5173" y="3121"/>
                <a:ext cx="507" cy="290"/>
                <a:chOff x="3973" y="3118"/>
                <a:chExt cx="507" cy="290"/>
              </a:xfrm>
            </p:grpSpPr>
            <p:sp>
              <p:nvSpPr>
                <p:cNvPr id="2344" name="Rectangle 296"/>
                <p:cNvSpPr>
                  <a:spLocks noChangeArrowheads="1"/>
                </p:cNvSpPr>
                <p:nvPr/>
              </p:nvSpPr>
              <p:spPr bwMode="auto">
                <a:xfrm>
                  <a:off x="3973" y="3216"/>
                  <a:ext cx="507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1433" tIns="45716" rIns="91433" bIns="45716" anchor="ctr"/>
                <a:lstStyle/>
                <a:p>
                  <a:pPr algn="ctr"/>
                  <a:r>
                    <a:rPr lang="en-US" altLang="en-US" sz="900" dirty="0"/>
                    <a:t>Patrol </a:t>
                  </a:r>
                </a:p>
                <a:p>
                  <a:pPr algn="ctr"/>
                  <a:r>
                    <a:rPr lang="en-US" altLang="en-US" sz="900" dirty="0"/>
                    <a:t>Officer (7)</a:t>
                  </a:r>
                </a:p>
              </p:txBody>
            </p:sp>
            <p:sp>
              <p:nvSpPr>
                <p:cNvPr id="2345" name="Line 297"/>
                <p:cNvSpPr>
                  <a:spLocks noChangeShapeType="1"/>
                </p:cNvSpPr>
                <p:nvPr/>
              </p:nvSpPr>
              <p:spPr bwMode="auto">
                <a:xfrm>
                  <a:off x="4227" y="3118"/>
                  <a:ext cx="0" cy="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46" name="Rectangle 298"/>
              <p:cNvSpPr>
                <a:spLocks noChangeArrowheads="1"/>
              </p:cNvSpPr>
              <p:nvPr/>
            </p:nvSpPr>
            <p:spPr bwMode="auto">
              <a:xfrm>
                <a:off x="3974" y="3511"/>
                <a:ext cx="507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33" tIns="45716" rIns="91433" bIns="45716" anchor="ctr"/>
              <a:lstStyle/>
              <a:p>
                <a:pPr algn="ctr"/>
                <a:r>
                  <a:rPr lang="en-US" altLang="en-US" sz="900" dirty="0"/>
                  <a:t>Xing Guards</a:t>
                </a:r>
              </a:p>
            </p:txBody>
          </p:sp>
        </p:grpSp>
        <p:sp>
          <p:nvSpPr>
            <p:cNvPr id="140" name="Line 197"/>
            <p:cNvSpPr>
              <a:spLocks noChangeShapeType="1"/>
            </p:cNvSpPr>
            <p:nvPr/>
          </p:nvSpPr>
          <p:spPr bwMode="auto">
            <a:xfrm>
              <a:off x="6642894" y="3363912"/>
              <a:ext cx="0" cy="155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8551CF59-1443-4222-9248-90B4BB35FE06}"/>
              </a:ext>
            </a:extLst>
          </p:cNvPr>
          <p:cNvGrpSpPr/>
          <p:nvPr/>
        </p:nvGrpSpPr>
        <p:grpSpPr>
          <a:xfrm>
            <a:off x="7699597" y="6148852"/>
            <a:ext cx="701064" cy="338554"/>
            <a:chOff x="7699597" y="6148852"/>
            <a:chExt cx="701064" cy="338554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03FCC8B8-3C8E-4C30-99DB-ADDB146B0F5B}"/>
                </a:ext>
              </a:extLst>
            </p:cNvPr>
            <p:cNvSpPr txBox="1"/>
            <p:nvPr/>
          </p:nvSpPr>
          <p:spPr>
            <a:xfrm>
              <a:off x="7699597" y="6148852"/>
              <a:ext cx="700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Sworn = </a:t>
              </a:r>
            </a:p>
            <a:p>
              <a:r>
                <a:rPr lang="en-US" sz="800" dirty="0"/>
                <a:t>Civilian =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385A5ADA-55CB-4978-A899-B484CC048E49}"/>
                </a:ext>
              </a:extLst>
            </p:cNvPr>
            <p:cNvSpPr txBox="1"/>
            <p:nvPr/>
          </p:nvSpPr>
          <p:spPr>
            <a:xfrm>
              <a:off x="8293667" y="6339664"/>
              <a:ext cx="106018" cy="125204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637A7FA7-706D-48E5-A277-3E43A35E50F6}"/>
                </a:ext>
              </a:extLst>
            </p:cNvPr>
            <p:cNvSpPr txBox="1"/>
            <p:nvPr/>
          </p:nvSpPr>
          <p:spPr>
            <a:xfrm>
              <a:off x="8294643" y="6177557"/>
              <a:ext cx="106018" cy="125204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3960</TotalTime>
  <Words>132</Words>
  <Application>Microsoft Office PowerPoint</Application>
  <PresentationFormat>Letter Paper (8.5x11 in)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Town of Simsbury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dunne</dc:creator>
  <cp:lastModifiedBy>Boulter, Nicholas</cp:lastModifiedBy>
  <cp:revision>57</cp:revision>
  <cp:lastPrinted>2021-08-24T11:59:45Z</cp:lastPrinted>
  <dcterms:created xsi:type="dcterms:W3CDTF">2010-11-01T19:21:15Z</dcterms:created>
  <dcterms:modified xsi:type="dcterms:W3CDTF">2023-01-10T18:12:43Z</dcterms:modified>
</cp:coreProperties>
</file>